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4" r:id="rId3"/>
    <p:sldId id="265" r:id="rId4"/>
    <p:sldId id="263" r:id="rId5"/>
    <p:sldId id="256" r:id="rId6"/>
    <p:sldId id="257" r:id="rId7"/>
    <p:sldId id="258" r:id="rId8"/>
    <p:sldId id="259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2C864-3842-7462-018B-B6F13DBF3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350598-26B8-08F6-E98D-2D4744413F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90162-3FF9-8352-DE16-4A98339D7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DC1EF1-6DDA-B98F-5DFF-37A4DA219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76EAA-05D7-91E7-F47A-A3766CCE2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212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F4951-2412-25E4-5645-33F374F87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B66544-5234-F31A-48AB-1314200963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BD863-FC8A-DA75-189C-5BBB0FD16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4A879-8E27-2340-147C-7AE24A1BB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D139B-01BE-79FA-1F10-7F4D20781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050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E2B693-F3F9-8228-0165-42D71952D5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68B1BE-ACFB-C953-F90C-25A9BBE9A5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81537-27C0-6096-D9BF-53FCA7A6D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32BAD-803C-A85E-4668-4B1CCB402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0F317-8E94-A0A4-3174-46CE906F8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14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C69CC-E1DF-7CB9-666E-BC4A3063B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99032-3BA3-4184-259C-26C6F7B0C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94D20-A717-A391-2342-A5B90DB56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77A47-B423-CF0B-A26C-61B89977D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849DC-D973-BFEA-0515-DB1D871F1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008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09A52-D086-6EA4-A776-3DAF5876D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D3FF1-2981-B79D-ABB2-944112392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1BBCE-A0E4-D973-6DA7-4667434CC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17E5F-0C73-9425-CF33-11616AA43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73782-BEF5-DC44-6F68-0833B39C0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999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83DAC-7D09-3B9B-EF17-6ABA938E9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137A9-294E-84AC-A424-DDE1395F6B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30DB41-6A51-82CB-B6B7-85F3B5419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FBD0F-EE51-1915-E389-B0AF48FFE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C7A7A-A5AE-5E0A-3E01-6D8D58C66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CC2A13-B2DB-19A5-A54D-94B9A27B4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793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BDE10-4581-D564-65AD-BB8DFB6A4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641B3E-B440-715B-298C-EC66290342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F8A4E1-C527-7A73-E90B-DA62A5BC6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D5D8F4-0A20-9263-85EB-44A126C6C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F2C50C-4634-0BE4-3311-6534805E5B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BF706F-78D6-5193-636F-1390A28B8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4197FF-14B1-D3BD-6CE9-9DF2CA1B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FF3B54-89DA-4BBE-3632-218271407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096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4369-F7DA-BCE1-F233-00F07CCAA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A6042E-4F59-4EC2-8F4D-0E6CBA8B3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9FD7F-5D96-60CA-CE22-25FADC62F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A4010C-28FE-EE42-4B59-1E0DB724B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618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B37980-DA88-4980-CA18-2579838AD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B6418C-E13D-A148-5AE2-72A5444AB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8C24D1-00DB-1DCD-4181-6BFE0934B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608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91506-4FCD-0E87-71EC-23249F21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C6E8A-C85C-2B4A-3D34-FD697C1F9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8C53EC-417E-00CF-4D74-E50F31C5B8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DCE36-5142-CDFE-C467-3639281A2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20BC6-8FB5-E11A-2B2E-906BC56B3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EFEBAB-DC14-03AD-5D0B-E566D75D3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2F7E4-5991-14B8-9017-AE8735DCD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BB975F-B321-2695-8A58-C2AA99C88F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2E072-45E2-7F0C-F04F-6496C7FA0F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2E0E18-4B73-E6C9-BFEE-0F57F159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F2E3C0-82EE-E54E-4BBE-07448F167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F85FF7-4EFA-3D80-515E-E6AAEA2C0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04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CC6825-82BC-C3EB-2515-868012B2E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FBE40-4724-2992-171C-70D3401DD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B65EC-6EF5-A162-A611-9471E388C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BDD50-E06E-4FDB-9229-487DA9E64059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3681D-EFC0-FC93-705D-3E314335E7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4F3D-A48B-83D7-DF07-64DBD4E4F6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129BA0-9E61-492B-9846-E448E7EDFF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37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ubg.com/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69923-C6DA-9E6D-7487-79DD5DCF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726122"/>
            <a:ext cx="10515600" cy="57975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>
                <a:latin typeface="Arial Rounded MT Bold" panose="020F0704030504030204" pitchFamily="34" charset="0"/>
              </a:rPr>
              <a:t>Testasp.vulnweb.com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052F4-7C3D-F877-D97D-41DEFCCA6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1701799"/>
            <a:ext cx="10629900" cy="3454401"/>
          </a:xfrm>
        </p:spPr>
        <p:txBody>
          <a:bodyPr>
            <a:noAutofit/>
          </a:bodyPr>
          <a:lstStyle/>
          <a:p>
            <a:pPr algn="l" fontAlgn="base">
              <a:lnSpc>
                <a:spcPct val="120000"/>
              </a:lnSpc>
            </a:pPr>
            <a:r>
              <a:rPr lang="en-US" sz="3200" b="1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Arial Rounded MT Bold" panose="020F0704030504030204" pitchFamily="34" charset="0"/>
              </a:rPr>
              <a:t>Summary :</a:t>
            </a:r>
          </a:p>
          <a:p>
            <a:pPr algn="l" fontAlgn="base">
              <a:lnSpc>
                <a:spcPct val="120000"/>
              </a:lnSpc>
            </a:pPr>
            <a:r>
              <a:rPr lang="en-US" sz="2000" dirty="0">
                <a:solidFill>
                  <a:srgbClr val="3E3E3E"/>
                </a:solidFill>
                <a:highlight>
                  <a:srgbClr val="FFFFFF"/>
                </a:highlight>
                <a:latin typeface="Effra"/>
              </a:rPr>
              <a:t>Testasp.vulnweb.com website</a:t>
            </a:r>
            <a:r>
              <a:rPr lang="en-US" sz="200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Effra"/>
              </a:rPr>
              <a:t> </a:t>
            </a:r>
            <a:r>
              <a:rPr lang="en-US" sz="2000" i="0" u="none" strike="noStrike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var(--font-family, &quot;Effra&quot;)"/>
                <a:hlinkClick r:id="rId2"/>
              </a:rPr>
              <a:t>https://www.testasp.vulnweb.com</a:t>
            </a:r>
            <a:r>
              <a:rPr lang="en-US" sz="200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Effra"/>
              </a:rPr>
              <a:t> has an endpoint that is vulnerable to an injection vulnerability - namely a reflected injection of JavaScript, also known as Reflected Cross Site Scripting (XSS). As per OWASP's definition: "Cross-Site Scripting (XSS) attacks are a type of injection, in which malicious scripts are injected into trusted websites. " This happens because one of the GET parameters "p" does not properly sanitize/escape user input, allowing an injection to occur.</a:t>
            </a:r>
            <a:endParaRPr lang="en-US" sz="2000" b="1" i="0" dirty="0">
              <a:solidFill>
                <a:srgbClr val="3E3E3E"/>
              </a:solidFill>
              <a:effectLst/>
              <a:highlight>
                <a:srgbClr val="FFFFFF"/>
              </a:highlight>
              <a:latin typeface="Arial Rounded MT Bold" panose="020F0704030504030204" pitchFamily="34" charset="0"/>
            </a:endParaRPr>
          </a:p>
          <a:p>
            <a:pPr marL="0" indent="0" fontAlgn="base">
              <a:lnSpc>
                <a:spcPct val="120000"/>
              </a:lnSpc>
              <a:buNone/>
            </a:pPr>
            <a:endParaRPr lang="en-US" sz="1600" b="1" i="0" dirty="0">
              <a:solidFill>
                <a:srgbClr val="3E3E3E"/>
              </a:solidFill>
              <a:effectLst/>
              <a:highlight>
                <a:srgbClr val="FFFFFF"/>
              </a:highlight>
              <a:latin typeface="inherit"/>
            </a:endParaRPr>
          </a:p>
          <a:p>
            <a:pPr fontAlgn="base">
              <a:lnSpc>
                <a:spcPct val="12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392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65124-7ED2-79D9-7B37-7FFDCEC1E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8460" y="138112"/>
            <a:ext cx="8895080" cy="46132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>
                <a:latin typeface="Arial Rounded MT Bold" panose="020F0704030504030204" pitchFamily="34" charset="0"/>
              </a:rPr>
              <a:t>Video :-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E10A1D-1DA7-2F12-A8F8-FE48B9C13291}"/>
              </a:ext>
            </a:extLst>
          </p:cNvPr>
          <p:cNvSpPr/>
          <p:nvPr/>
        </p:nvSpPr>
        <p:spPr>
          <a:xfrm>
            <a:off x="822960" y="1513840"/>
            <a:ext cx="10607040" cy="486664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KaliProject">
            <a:hlinkClick r:id="" action="ppaction://media"/>
            <a:extLst>
              <a:ext uri="{FF2B5EF4-FFF2-40B4-BE49-F238E27FC236}">
                <a16:creationId xmlns:a16="http://schemas.microsoft.com/office/drawing/2014/main" id="{25649E61-1FA6-9EC7-C2F5-5CD58BC0F4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640" y="670560"/>
            <a:ext cx="11856720" cy="604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2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62C28-B2F0-DC7F-78E6-935309535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640" y="518161"/>
            <a:ext cx="10515600" cy="4805679"/>
          </a:xfrm>
        </p:spPr>
        <p:txBody>
          <a:bodyPr>
            <a:normAutofit/>
          </a:bodyPr>
          <a:lstStyle/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3600" b="1" dirty="0"/>
              <a:t>Steps to reproduce :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endParaRPr lang="en-US" sz="2000" b="1" i="0" dirty="0">
              <a:solidFill>
                <a:srgbClr val="3E3E3E"/>
              </a:solidFill>
              <a:effectLst/>
              <a:highlight>
                <a:srgbClr val="FFFFFF"/>
              </a:highlight>
              <a:latin typeface="Effra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Effra"/>
              </a:rPr>
              <a:t>To reproduce this, an attacker has to: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 Prepare a </a:t>
            </a:r>
            <a:r>
              <a:rPr lang="en-US" sz="2000" b="0" i="0" dirty="0" err="1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Javascript</a:t>
            </a:r>
            <a:r>
              <a:rPr lang="en-US" sz="2000" b="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 payload that it wants the victim to execute. In this case, for Proof of Concept  purposes, our </a:t>
            </a:r>
            <a:r>
              <a:rPr lang="en-US" sz="2000" b="0" i="0" dirty="0" err="1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Javascript</a:t>
            </a:r>
            <a:r>
              <a:rPr lang="en-US" sz="2000" b="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 code will prompt an alert 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E3E3E"/>
                </a:solidFill>
                <a:highlight>
                  <a:srgbClr val="FFFFFF"/>
                </a:highlight>
                <a:latin typeface="inherit"/>
              </a:rPr>
              <a:t>Here we have just used two codes for demonstration  -</a:t>
            </a:r>
          </a:p>
          <a:p>
            <a:pPr marL="457200" lvl="1" indent="0" fontAlgn="base">
              <a:buNone/>
            </a:pPr>
            <a:r>
              <a:rPr lang="en-US" sz="1600" dirty="0">
                <a:solidFill>
                  <a:schemeClr val="accent5">
                    <a:lumMod val="75000"/>
                  </a:schemeClr>
                </a:solidFill>
                <a:highlight>
                  <a:srgbClr val="FFFFFF"/>
                </a:highlight>
                <a:latin typeface="inherit"/>
              </a:rPr>
              <a:t>     </a:t>
            </a:r>
            <a:r>
              <a:rPr lang="en-US" sz="1800" dirty="0">
                <a:solidFill>
                  <a:schemeClr val="accent5">
                    <a:lumMod val="75000"/>
                  </a:schemeClr>
                </a:solidFill>
                <a:highlight>
                  <a:srgbClr val="FFFFFF"/>
                </a:highlight>
                <a:latin typeface="inherit"/>
              </a:rPr>
              <a:t>&lt;script&gt;alert(1)&lt;/script&gt;</a:t>
            </a:r>
          </a:p>
          <a:p>
            <a:pPr marL="457200" lvl="1" indent="0" fontAlgn="base">
              <a:buNone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  <a:highlight>
                  <a:srgbClr val="FFFFFF"/>
                </a:highlight>
                <a:latin typeface="inherit"/>
              </a:rPr>
              <a:t>     &lt;body </a:t>
            </a:r>
            <a:r>
              <a:rPr lang="en-US" sz="1800" dirty="0" err="1">
                <a:solidFill>
                  <a:schemeClr val="accent5">
                    <a:lumMod val="75000"/>
                  </a:schemeClr>
                </a:solidFill>
                <a:highlight>
                  <a:srgbClr val="FFFFFF"/>
                </a:highlight>
                <a:latin typeface="inherit"/>
              </a:rPr>
              <a:t>onfocus</a:t>
            </a:r>
            <a:r>
              <a:rPr lang="en-US" sz="1800" dirty="0">
                <a:solidFill>
                  <a:schemeClr val="accent5">
                    <a:lumMod val="75000"/>
                  </a:schemeClr>
                </a:solidFill>
                <a:highlight>
                  <a:srgbClr val="FFFFFF"/>
                </a:highlight>
                <a:latin typeface="inherit"/>
              </a:rPr>
              <a:t>=alert(1)&gt; </a:t>
            </a:r>
            <a:endParaRPr lang="en-US" sz="1800" b="0" i="0" dirty="0">
              <a:solidFill>
                <a:schemeClr val="accent5">
                  <a:lumMod val="75000"/>
                </a:schemeClr>
              </a:solidFill>
              <a:effectLst/>
              <a:highlight>
                <a:srgbClr val="FFFFFF"/>
              </a:highlight>
              <a:latin typeface="inherit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Inject this </a:t>
            </a:r>
            <a:r>
              <a:rPr lang="en-US" sz="2000" b="0" i="0" dirty="0" err="1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Javascript</a:t>
            </a:r>
            <a:r>
              <a:rPr lang="en-US" sz="2000" b="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 code properly into the vulnerable parameter, creating thus a crafted future GET request that will inject the payload</a:t>
            </a:r>
            <a:r>
              <a:rPr lang="en-US" b="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.</a:t>
            </a:r>
          </a:p>
          <a:p>
            <a:pPr fontAlgn="base"/>
            <a:r>
              <a:rPr lang="en-US" sz="2000" b="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As this injection happens in a GET parameter, the attacker simply needs to send the crafted Link that produces this GET request to the victim and have the victim click it.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E3E3E"/>
              </a:solidFill>
              <a:effectLst/>
              <a:highlight>
                <a:srgbClr val="FFFFFF"/>
              </a:highlight>
              <a:latin typeface="inheri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772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6379-54BA-38D6-397B-C0D080CA8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75" y="614659"/>
            <a:ext cx="8815086" cy="525424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atin typeface="Arial Rounded MT Bold" panose="020F0704030504030204" pitchFamily="34" charset="0"/>
              </a:rPr>
              <a:t>Request</a:t>
            </a:r>
            <a:r>
              <a:rPr lang="en-US" sz="3600" dirty="0">
                <a:latin typeface="Arial Rounded MT Bold" panose="020F0704030504030204" pitchFamily="34" charset="0"/>
              </a:rPr>
              <a:t> PoC </a:t>
            </a:r>
            <a:r>
              <a:rPr lang="en-US" dirty="0"/>
              <a:t>:-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606C340C-2D07-F804-D8AA-04C1A7A34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281" y="1402796"/>
            <a:ext cx="6522720" cy="4699321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F6355CF-1B29-632A-6E4B-6D396CB2ACA1}"/>
              </a:ext>
            </a:extLst>
          </p:cNvPr>
          <p:cNvSpPr/>
          <p:nvPr/>
        </p:nvSpPr>
        <p:spPr>
          <a:xfrm>
            <a:off x="180975" y="1402795"/>
            <a:ext cx="5488305" cy="4699321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86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5DBB2-CC8C-E479-4705-B61812D71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003681"/>
            <a:ext cx="10754360" cy="3731896"/>
          </a:xfrm>
        </p:spPr>
        <p:txBody>
          <a:bodyPr>
            <a:normAutofit/>
          </a:bodyPr>
          <a:lstStyle/>
          <a:p>
            <a:pPr algn="l" fontAlgn="base">
              <a:lnSpc>
                <a:spcPct val="120000"/>
              </a:lnSpc>
            </a:pPr>
            <a:r>
              <a:rPr lang="en-US" sz="3600" b="1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Arial Rounded MT Bold" panose="020F0704030504030204" pitchFamily="34" charset="0"/>
              </a:rPr>
              <a:t>Impact</a:t>
            </a:r>
            <a:r>
              <a:rPr lang="en-US" sz="3200" b="1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Arial Rounded MT Bold" panose="020F0704030504030204" pitchFamily="34" charset="0"/>
              </a:rPr>
              <a:t> :</a:t>
            </a:r>
          </a:p>
          <a:p>
            <a:pPr algn="l" fontAlgn="base">
              <a:lnSpc>
                <a:spcPct val="100000"/>
              </a:lnSpc>
            </a:pPr>
            <a:r>
              <a:rPr lang="en-US" sz="240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Effra"/>
              </a:rPr>
              <a:t>With user interaction, an attacker could execute arbitrary </a:t>
            </a:r>
            <a:r>
              <a:rPr lang="en-US" sz="2400" i="0" dirty="0" err="1">
                <a:solidFill>
                  <a:srgbClr val="3E3E3E"/>
                </a:solidFill>
                <a:effectLst/>
                <a:highlight>
                  <a:srgbClr val="FFFFFF"/>
                </a:highlight>
                <a:latin typeface="Effra"/>
              </a:rPr>
              <a:t>Javascript</a:t>
            </a:r>
            <a:r>
              <a:rPr lang="en-US" sz="240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Effra"/>
              </a:rPr>
              <a:t> code in a victim's browser. This would allow an attacker to unwillingly make a victim :-</a:t>
            </a:r>
          </a:p>
          <a:p>
            <a:pPr lvl="1" fontAlgn="base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Perform any action in the identified endpoint</a:t>
            </a:r>
          </a:p>
          <a:p>
            <a:pPr lvl="1" fontAlgn="base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View any information that the user is able to view</a:t>
            </a:r>
          </a:p>
          <a:p>
            <a:pPr lvl="1" fontAlgn="base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Modify any information that the user is able to modify (not sure if applicable in this case)</a:t>
            </a:r>
          </a:p>
          <a:p>
            <a:pPr lvl="1" fontAlgn="base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i="0" dirty="0">
                <a:solidFill>
                  <a:srgbClr val="3E3E3E"/>
                </a:solidFill>
                <a:effectLst/>
                <a:highlight>
                  <a:srgbClr val="FFFFFF"/>
                </a:highlight>
                <a:latin typeface="inherit"/>
              </a:rPr>
              <a:t>Interact with other application users as if it were him - impersonation (not sure if applicable in this case)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70758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C19F-3EDE-0D60-2D81-EE4808F230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9456"/>
            <a:ext cx="9144000" cy="743712"/>
          </a:xfrm>
        </p:spPr>
        <p:txBody>
          <a:bodyPr>
            <a:noAutofit/>
          </a:bodyPr>
          <a:lstStyle/>
          <a:p>
            <a:r>
              <a:rPr lang="en-US" sz="4800" dirty="0">
                <a:latin typeface="Arial Rounded MT Bold" panose="020F0704030504030204" pitchFamily="34" charset="0"/>
              </a:rPr>
              <a:t>Screenshots :-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224D7B-D54D-A3E7-14AF-AA277A4BEA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219200"/>
            <a:ext cx="9144000" cy="5638800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>
              <a:noFill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14825F-F223-4DFD-1B9D-E567464D2D35}"/>
              </a:ext>
            </a:extLst>
          </p:cNvPr>
          <p:cNvSpPr/>
          <p:nvPr/>
        </p:nvSpPr>
        <p:spPr>
          <a:xfrm>
            <a:off x="2514600" y="2286000"/>
            <a:ext cx="419100" cy="24765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592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BD8A6C8-752D-6313-CF0A-0060D5AB9E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3952" y="387096"/>
            <a:ext cx="9144000" cy="852424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Arial Rounded MT Bold" panose="020F0704030504030204" pitchFamily="34" charset="0"/>
              </a:rPr>
              <a:t>Vulnerability 1 :-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488B92-3666-1474-FFEE-F336C2B82643}"/>
              </a:ext>
            </a:extLst>
          </p:cNvPr>
          <p:cNvSpPr txBox="1"/>
          <p:nvPr/>
        </p:nvSpPr>
        <p:spPr>
          <a:xfrm>
            <a:off x="218094" y="1148080"/>
            <a:ext cx="11559918" cy="547268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FFD66D-9A42-563C-9A35-7087CCE279D2}"/>
              </a:ext>
            </a:extLst>
          </p:cNvPr>
          <p:cNvSpPr/>
          <p:nvPr/>
        </p:nvSpPr>
        <p:spPr>
          <a:xfrm>
            <a:off x="218094" y="2458720"/>
            <a:ext cx="1265266" cy="3240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60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299D5-4736-8C4D-1ADF-F919F64DF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070080" cy="6858000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140505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50D2E05-330C-50F3-A686-820D18106925}"/>
              </a:ext>
            </a:extLst>
          </p:cNvPr>
          <p:cNvSpPr txBox="1"/>
          <p:nvPr/>
        </p:nvSpPr>
        <p:spPr>
          <a:xfrm>
            <a:off x="568960" y="295900"/>
            <a:ext cx="10677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 Rounded MT Bold" panose="020F0704030504030204" pitchFamily="34" charset="0"/>
              </a:rPr>
              <a:t>Vulnerability 2 :-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B34444-E1C9-BB3A-BCA3-8A2EE6D1DEB1}"/>
              </a:ext>
            </a:extLst>
          </p:cNvPr>
          <p:cNvSpPr/>
          <p:nvPr/>
        </p:nvSpPr>
        <p:spPr>
          <a:xfrm>
            <a:off x="-81280" y="934720"/>
            <a:ext cx="12133579" cy="593149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029D1A-7076-B01D-C514-535F2B8D9F9D}"/>
              </a:ext>
            </a:extLst>
          </p:cNvPr>
          <p:cNvSpPr/>
          <p:nvPr/>
        </p:nvSpPr>
        <p:spPr>
          <a:xfrm>
            <a:off x="345440" y="2610436"/>
            <a:ext cx="1706880" cy="32580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rgbClr val="C00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820468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87B10-FEBD-54F2-2A54-9AC7D9AF1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1760"/>
            <a:ext cx="12192000" cy="6888480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49911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334</Words>
  <Application>Microsoft Office PowerPoint</Application>
  <PresentationFormat>Widescreen</PresentationFormat>
  <Paragraphs>24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Arial Rounded MT Bold</vt:lpstr>
      <vt:lpstr>Calibri</vt:lpstr>
      <vt:lpstr>Calibri Light</vt:lpstr>
      <vt:lpstr>Effra</vt:lpstr>
      <vt:lpstr>inherit</vt:lpstr>
      <vt:lpstr>var(--font-family, "Effra")</vt:lpstr>
      <vt:lpstr>Wingdings</vt:lpstr>
      <vt:lpstr>Office Theme</vt:lpstr>
      <vt:lpstr>Testasp.vulnweb.com</vt:lpstr>
      <vt:lpstr>PowerPoint Presentation</vt:lpstr>
      <vt:lpstr>Request PoC :-</vt:lpstr>
      <vt:lpstr>PowerPoint Presentation</vt:lpstr>
      <vt:lpstr>Screenshots :-</vt:lpstr>
      <vt:lpstr>PowerPoint Presentation</vt:lpstr>
      <vt:lpstr>PowerPoint Presentation</vt:lpstr>
      <vt:lpstr>PowerPoint Presentation</vt:lpstr>
      <vt:lpstr> </vt:lpstr>
      <vt:lpstr>Video :-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Testasp.vulnweb.com</dc:title>
  <dc:creator>Amaresh Sahoo</dc:creator>
  <cp:lastModifiedBy>Amaresh Sahoo</cp:lastModifiedBy>
  <cp:revision>6</cp:revision>
  <dcterms:created xsi:type="dcterms:W3CDTF">2024-04-08T18:02:43Z</dcterms:created>
  <dcterms:modified xsi:type="dcterms:W3CDTF">2024-04-10T14:04:34Z</dcterms:modified>
</cp:coreProperties>
</file>

<file path=docProps/thumbnail.jpeg>
</file>